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0"/>
  </p:notesMasterIdLst>
  <p:sldIdLst>
    <p:sldId id="257" r:id="rId2"/>
    <p:sldId id="258" r:id="rId3"/>
    <p:sldId id="312" r:id="rId4"/>
    <p:sldId id="313" r:id="rId5"/>
    <p:sldId id="311" r:id="rId6"/>
    <p:sldId id="292" r:id="rId7"/>
    <p:sldId id="266" r:id="rId8"/>
    <p:sldId id="294" r:id="rId9"/>
    <p:sldId id="293" r:id="rId10"/>
    <p:sldId id="314" r:id="rId11"/>
    <p:sldId id="315" r:id="rId12"/>
    <p:sldId id="295" r:id="rId13"/>
    <p:sldId id="303" r:id="rId14"/>
    <p:sldId id="305" r:id="rId15"/>
    <p:sldId id="306" r:id="rId16"/>
    <p:sldId id="307" r:id="rId17"/>
    <p:sldId id="308" r:id="rId18"/>
    <p:sldId id="30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89B81-BCB2-4B40-B107-2AFE39BB41FD}" type="datetimeFigureOut">
              <a:rPr lang="zh-TW" altLang="en-US" smtClean="0"/>
              <a:t>2023/6/28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8B27F-BA6A-4D6B-BC15-78461D6542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06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92B3-F5EF-4640-BF9B-B61946578720}" type="datetime1">
              <a:rPr lang="zh-TW" altLang="en-US" smtClean="0"/>
              <a:t>2023/6/28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94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6568-1B79-4723-850D-C62CFD5229DC}" type="datetime1">
              <a:rPr lang="zh-TW" altLang="en-US" smtClean="0"/>
              <a:t>2023/6/28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31D2-3C7B-47E5-A110-FA49DE0526E5}" type="datetime1">
              <a:rPr lang="zh-TW" altLang="en-US" smtClean="0"/>
              <a:t>2023/6/28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58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4DDA-0481-40C3-A8DC-DA80A96D9229}" type="datetime1">
              <a:rPr lang="zh-TW" altLang="en-US" smtClean="0"/>
              <a:t>2023/6/28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425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CFB1-48D7-4BFE-A9AF-CB22B918E7C0}" type="datetime1">
              <a:rPr lang="zh-TW" altLang="en-US" smtClean="0"/>
              <a:t>2023/6/28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57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139F-BB1B-415F-80A2-258634E41BED}" type="datetime1">
              <a:rPr lang="zh-TW" altLang="en-US" smtClean="0"/>
              <a:t>2023/6/28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73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D431-9BAB-4B2C-8745-0132C3E2850E}" type="datetime1">
              <a:rPr lang="zh-TW" altLang="en-US" smtClean="0"/>
              <a:t>2023/6/28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3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C29A-6323-4F8A-ABF2-B622F7A8C79A}" type="datetime1">
              <a:rPr lang="zh-TW" altLang="en-US" smtClean="0"/>
              <a:t>2023/6/28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71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D009-2732-442B-BB0C-4AEEC6462B1C}" type="datetime1">
              <a:rPr lang="zh-TW" altLang="en-US" smtClean="0"/>
              <a:t>2023/6/28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85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612871-B71C-44CD-BCD9-5A18E70DD12E}" type="datetime1">
              <a:rPr lang="zh-TW" altLang="en-US" smtClean="0"/>
              <a:t>2023/6/28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72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9B5F-8611-43CF-9D29-91869BD28FA6}" type="datetime1">
              <a:rPr lang="zh-TW" altLang="en-US" smtClean="0"/>
              <a:t>2023/6/28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15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DDC8B04-E4B1-4135-B415-4D59FFEC47C3}" type="datetime1">
              <a:rPr lang="zh-TW" altLang="en-US" smtClean="0"/>
              <a:t>2023/6/28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7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3FD0CE-29E2-4F39-AA4A-162E11B39E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Target Interest Distillation for Multi-Interest Recommendation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ACFD6DF-A04E-4C43-A900-9438FC719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Source   : CIKM’22</a:t>
            </a:r>
          </a:p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Speaker : yang-YI,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LIN</a:t>
            </a:r>
          </a:p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Advisor  : Jia-Ling, Koh</a:t>
            </a:r>
          </a:p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Date       </a:t>
            </a:r>
            <a:r>
              <a:rPr lang="en-US" altLang="zh-TW" sz="25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2023/06/27</a:t>
            </a:r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F033BDC-F0D2-4F65-B596-1C28B608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591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771787" y="1845733"/>
            <a:ext cx="10637241" cy="4403940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Loss function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target-interest predictor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 marL="384048" lvl="2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                     ,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4F6FC6F-288B-4D5B-93AF-28128A13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10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2257A19-B641-47E0-A4B0-89651AD0B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118" y="2934001"/>
            <a:ext cx="3693458" cy="68929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278A5BF-ED3B-4CDF-B6E1-6AEDC57D4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118" y="3966849"/>
            <a:ext cx="2464022" cy="68929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1667E14-65A2-4461-AA3D-263D91BC2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75" y="3966849"/>
            <a:ext cx="5806607" cy="753872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51BF1798-0B8C-42A2-A200-30FEEE7DF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5438" y="4921804"/>
            <a:ext cx="2323949" cy="642959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61DC8DCC-CC23-41C5-AE08-E7400F444F9E}"/>
              </a:ext>
            </a:extLst>
          </p:cNvPr>
          <p:cNvSpPr/>
          <p:nvPr/>
        </p:nvSpPr>
        <p:spPr>
          <a:xfrm>
            <a:off x="3433482" y="3155576"/>
            <a:ext cx="778658" cy="273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0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771787" y="1845733"/>
            <a:ext cx="10637241" cy="4403940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039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Loss function</a:t>
                </a: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is balance the two supervision signals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03941"/>
              </a:xfrm>
              <a:blipFill>
                <a:blip r:embed="rId2"/>
                <a:stretch>
                  <a:fillRect l="-16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4F6FC6F-288B-4D5B-93AF-28128A13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11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70B77EA-7EE9-4C3E-A0A6-1A246EC72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903" y="2499753"/>
            <a:ext cx="2693333" cy="43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7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Learning algorithm of </a:t>
            </a:r>
            <a:r>
              <a:rPr lang="en-US" altLang="zh-TW" sz="24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TiMiRec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pretrain the multi-interest extractor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Train multi-interest extractor </a:t>
            </a: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and target-interest predictor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FD9DEA7-B8E6-415F-BF77-0AA08C6E9487}"/>
              </a:ext>
            </a:extLst>
          </p:cNvPr>
          <p:cNvSpPr/>
          <p:nvPr/>
        </p:nvSpPr>
        <p:spPr>
          <a:xfrm>
            <a:off x="8331090" y="4115157"/>
            <a:ext cx="1258348" cy="670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51D38D0-8F03-4A3D-99A4-2E9AC8947E5C}"/>
              </a:ext>
            </a:extLst>
          </p:cNvPr>
          <p:cNvSpPr/>
          <p:nvPr/>
        </p:nvSpPr>
        <p:spPr>
          <a:xfrm>
            <a:off x="8960264" y="4785593"/>
            <a:ext cx="1258348" cy="1145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投影片編號版面配置區 16">
            <a:extLst>
              <a:ext uri="{FF2B5EF4-FFF2-40B4-BE49-F238E27FC236}">
                <a16:creationId xmlns:a16="http://schemas.microsoft.com/office/drawing/2014/main" id="{723E2940-822D-437B-ADE4-B4C87D76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12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E69FA76-CC0B-42E2-B759-129502EFC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89" b="2685"/>
          <a:stretch/>
        </p:blipFill>
        <p:spPr>
          <a:xfrm>
            <a:off x="6669740" y="1821644"/>
            <a:ext cx="5289177" cy="449003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72172EE-AFE7-4C11-8549-C465AEBE9312}"/>
              </a:ext>
            </a:extLst>
          </p:cNvPr>
          <p:cNvSpPr/>
          <p:nvPr/>
        </p:nvSpPr>
        <p:spPr>
          <a:xfrm>
            <a:off x="6974540" y="3880957"/>
            <a:ext cx="4159625" cy="2188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1E7C911-2DCE-4491-A3E6-696F3A098D5D}"/>
              </a:ext>
            </a:extLst>
          </p:cNvPr>
          <p:cNvSpPr/>
          <p:nvPr/>
        </p:nvSpPr>
        <p:spPr>
          <a:xfrm>
            <a:off x="6974541" y="2575676"/>
            <a:ext cx="4159624" cy="13052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44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Data Set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Beauty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product review datasets from Amazon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MovieLens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user’s ratings for movies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CMCC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video watching activities on smart TV</a:t>
            </a:r>
            <a:endPara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BCB90DA-330F-4FA0-898F-6C93E3CF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13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15AC1B9-7BB6-4707-8A63-5C342479F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34" b="6822"/>
          <a:stretch/>
        </p:blipFill>
        <p:spPr>
          <a:xfrm>
            <a:off x="2214283" y="4324693"/>
            <a:ext cx="7485248" cy="21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74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1F72572D-DDD3-4E9B-9272-E1D4E4AA3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3"/>
          <a:stretch/>
        </p:blipFill>
        <p:spPr>
          <a:xfrm>
            <a:off x="1257003" y="1845733"/>
            <a:ext cx="9251576" cy="4774970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7C8AF5A-0500-4137-A10F-E93F740DD223}"/>
              </a:ext>
            </a:extLst>
          </p:cNvPr>
          <p:cNvSpPr txBox="1"/>
          <p:nvPr/>
        </p:nvSpPr>
        <p:spPr>
          <a:xfrm>
            <a:off x="2967317" y="1749203"/>
            <a:ext cx="76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RNN</a:t>
            </a:r>
            <a:endParaRPr lang="zh-TW" altLang="en-US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74ACBC-27AC-491A-9302-2E40A3E2F247}"/>
              </a:ext>
            </a:extLst>
          </p:cNvPr>
          <p:cNvSpPr/>
          <p:nvPr/>
        </p:nvSpPr>
        <p:spPr>
          <a:xfrm>
            <a:off x="3700968" y="1813851"/>
            <a:ext cx="3230980" cy="284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140FC594-518F-4682-9D66-4AE009FB65B8}"/>
              </a:ext>
            </a:extLst>
          </p:cNvPr>
          <p:cNvSpPr/>
          <p:nvPr/>
        </p:nvSpPr>
        <p:spPr>
          <a:xfrm>
            <a:off x="4623562" y="3816738"/>
            <a:ext cx="1391756" cy="13469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投影片編號版面配置區 30">
            <a:extLst>
              <a:ext uri="{FF2B5EF4-FFF2-40B4-BE49-F238E27FC236}">
                <a16:creationId xmlns:a16="http://schemas.microsoft.com/office/drawing/2014/main" id="{976EB6AB-A090-4052-B90D-DFD511EA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14</a:t>
            </a:fld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9909401-B3E6-42BE-97D8-8517906C54FB}"/>
              </a:ext>
            </a:extLst>
          </p:cNvPr>
          <p:cNvSpPr txBox="1"/>
          <p:nvPr/>
        </p:nvSpPr>
        <p:spPr>
          <a:xfrm>
            <a:off x="3730715" y="1749203"/>
            <a:ext cx="76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DNN</a:t>
            </a:r>
            <a:endParaRPr lang="zh-TW" altLang="en-US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66F855A-0394-4FC4-90B2-03C903AF7D86}"/>
              </a:ext>
            </a:extLst>
          </p:cNvPr>
          <p:cNvSpPr txBox="1"/>
          <p:nvPr/>
        </p:nvSpPr>
        <p:spPr>
          <a:xfrm>
            <a:off x="4851163" y="1726363"/>
            <a:ext cx="167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multi-interest</a:t>
            </a:r>
            <a:endParaRPr lang="zh-TW" altLang="en-US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9FADDB5-96CD-4601-9A77-D0864681C8B4}"/>
              </a:ext>
            </a:extLst>
          </p:cNvPr>
          <p:cNvSpPr txBox="1"/>
          <p:nvPr/>
        </p:nvSpPr>
        <p:spPr>
          <a:xfrm>
            <a:off x="9836330" y="139289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Hit Ratio(H) &amp; NDCG(N)</a:t>
            </a:r>
            <a:endParaRPr lang="zh-TW" altLang="en-US" dirty="0"/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926BF94D-CB4A-4954-84CF-966315D47E89}"/>
              </a:ext>
            </a:extLst>
          </p:cNvPr>
          <p:cNvSpPr/>
          <p:nvPr/>
        </p:nvSpPr>
        <p:spPr>
          <a:xfrm>
            <a:off x="2886634" y="2095695"/>
            <a:ext cx="1676401" cy="45250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C0727BA8-B57D-4DFF-ACA9-04EFB5D06373}"/>
              </a:ext>
            </a:extLst>
          </p:cNvPr>
          <p:cNvSpPr/>
          <p:nvPr/>
        </p:nvSpPr>
        <p:spPr>
          <a:xfrm>
            <a:off x="6992475" y="2095695"/>
            <a:ext cx="702871" cy="45250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B9D5640C-DF18-4955-9BC2-616E8345F664}"/>
              </a:ext>
            </a:extLst>
          </p:cNvPr>
          <p:cNvSpPr/>
          <p:nvPr/>
        </p:nvSpPr>
        <p:spPr>
          <a:xfrm>
            <a:off x="3053593" y="3816739"/>
            <a:ext cx="523323" cy="13469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7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21" grpId="0" animBg="1"/>
      <p:bldP spid="17" grpId="0"/>
      <p:bldP spid="15" grpId="0"/>
      <p:bldP spid="43" grpId="0" animBg="1"/>
      <p:bldP spid="43" grpId="1" animBg="1"/>
      <p:bldP spid="45" grpId="0" animBg="1"/>
      <p:bldP spid="45" grpId="1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76BCFDF3-ED26-4C98-947F-F9F227BE7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53"/>
          <a:stretch/>
        </p:blipFill>
        <p:spPr>
          <a:xfrm>
            <a:off x="9289332" y="1845733"/>
            <a:ext cx="1971675" cy="175372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E1D4005E-FBEC-4E34-A0D8-942D07A18BF6}"/>
              </a:ext>
            </a:extLst>
          </p:cNvPr>
          <p:cNvSpPr/>
          <p:nvPr/>
        </p:nvSpPr>
        <p:spPr>
          <a:xfrm>
            <a:off x="11053855" y="3461298"/>
            <a:ext cx="583489" cy="376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85C7524-4901-46D7-8FE6-5CDDD6AFA81E}"/>
              </a:ext>
            </a:extLst>
          </p:cNvPr>
          <p:cNvSpPr/>
          <p:nvPr/>
        </p:nvSpPr>
        <p:spPr>
          <a:xfrm>
            <a:off x="8797793" y="3067285"/>
            <a:ext cx="708211" cy="53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C57C00C-0CAF-4B06-898F-3AB3E680E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63" y="2897786"/>
            <a:ext cx="7075952" cy="256890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Effect of Target-Interest Distillation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2017D1E6-61EA-47DA-80E7-2EBBC6FB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15</a:t>
            </a:fld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795AC04-08BF-4C1A-8B9C-AD1ADFE20166}"/>
              </a:ext>
            </a:extLst>
          </p:cNvPr>
          <p:cNvSpPr/>
          <p:nvPr/>
        </p:nvSpPr>
        <p:spPr>
          <a:xfrm>
            <a:off x="11169137" y="2043223"/>
            <a:ext cx="583488" cy="53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962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Further Analysis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joint train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discards the pretraining process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w/o </a:t>
            </a:r>
            <a:r>
              <a:rPr lang="en-US" altLang="zh-TW" sz="22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stopgrad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removes the stop-gradient</a:t>
            </a: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868C02-14A4-49EC-A8F7-66FEFB04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16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402EE1E-E5D8-494A-8DBC-353708730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04" y="3887280"/>
            <a:ext cx="6678707" cy="22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53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changing the interest number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𝐾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A13DD3-45F4-484F-B74C-E46884AF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17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E365D2E-CD23-4956-80C8-B2D0B6227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012" y="3340910"/>
            <a:ext cx="5734610" cy="243236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BBA8F0C-BB74-4657-A91A-15A848DD8361}"/>
              </a:ext>
            </a:extLst>
          </p:cNvPr>
          <p:cNvSpPr txBox="1"/>
          <p:nvPr/>
        </p:nvSpPr>
        <p:spPr>
          <a:xfrm>
            <a:off x="3768599" y="2971578"/>
            <a:ext cx="85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Beauty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A97F1D6-9D8B-4114-BB83-7807C737142E}"/>
              </a:ext>
            </a:extLst>
          </p:cNvPr>
          <p:cNvSpPr txBox="1"/>
          <p:nvPr/>
        </p:nvSpPr>
        <p:spPr>
          <a:xfrm>
            <a:off x="6538694" y="2971578"/>
            <a:ext cx="85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CMCC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1670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Conclusion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an effective and flexible framework -- </a:t>
            </a:r>
            <a:r>
              <a:rPr lang="en-US" altLang="zh-TW" sz="24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TiMiRec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 separate target-interest predictor to infer the interest distribution according to the target context 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B35C7DE-851C-42B3-A0E2-51F5B3D4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286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Method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Experiment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Conclusion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D7D4CB-92A3-48D7-8800-A75F658E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146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Target Interest Distillation for 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Multi-Interest Recommendation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Multi-Interest Recommendation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Knowledge Distillation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3</a:t>
            </a:fld>
            <a:endParaRPr lang="zh-TW" alt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DB20D119-1FDA-49E4-9669-DA9804080E00}"/>
              </a:ext>
            </a:extLst>
          </p:cNvPr>
          <p:cNvSpPr/>
          <p:nvPr/>
        </p:nvSpPr>
        <p:spPr>
          <a:xfrm>
            <a:off x="1308847" y="1845734"/>
            <a:ext cx="3711388" cy="56049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弧形上彎 7">
            <a:extLst>
              <a:ext uri="{FF2B5EF4-FFF2-40B4-BE49-F238E27FC236}">
                <a16:creationId xmlns:a16="http://schemas.microsoft.com/office/drawing/2014/main" id="{2117D33F-C998-4D5B-90B4-CEA0315CB0F8}"/>
              </a:ext>
            </a:extLst>
          </p:cNvPr>
          <p:cNvSpPr/>
          <p:nvPr/>
        </p:nvSpPr>
        <p:spPr>
          <a:xfrm flipV="1">
            <a:off x="4720593" y="1348320"/>
            <a:ext cx="2684254" cy="497413"/>
          </a:xfrm>
          <a:prstGeom prst="curvedUpArrow">
            <a:avLst>
              <a:gd name="adj1" fmla="val 25000"/>
              <a:gd name="adj2" fmla="val 7081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9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04438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Multi-Interest Recommendation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typical sequential recommendation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an overall embedding from sequence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multi-interest recommendation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：𝐾 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interest embeddings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from sequence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27" name="箭號: 向右 26">
            <a:extLst>
              <a:ext uri="{FF2B5EF4-FFF2-40B4-BE49-F238E27FC236}">
                <a16:creationId xmlns:a16="http://schemas.microsoft.com/office/drawing/2014/main" id="{CD797C68-4998-412B-9E2A-07FCA8B201BA}"/>
              </a:ext>
            </a:extLst>
          </p:cNvPr>
          <p:cNvSpPr/>
          <p:nvPr/>
        </p:nvSpPr>
        <p:spPr>
          <a:xfrm>
            <a:off x="1908301" y="4738526"/>
            <a:ext cx="488271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B4BA8186-9BB2-471B-8816-D437AEFD3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966" y="4328283"/>
            <a:ext cx="769583" cy="1026111"/>
          </a:xfrm>
          <a:prstGeom prst="rect">
            <a:avLst/>
          </a:prstGeom>
        </p:spPr>
      </p:pic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88FF88F6-1DBE-4A74-974E-12328CE3F2A5}"/>
              </a:ext>
            </a:extLst>
          </p:cNvPr>
          <p:cNvSpPr/>
          <p:nvPr/>
        </p:nvSpPr>
        <p:spPr>
          <a:xfrm>
            <a:off x="3232296" y="4739165"/>
            <a:ext cx="488271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6E2A940B-85DE-45F2-A488-A929D91BB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638" y="4321044"/>
            <a:ext cx="797279" cy="1115076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2417F3F1-36D7-487B-99D2-5B90BD50B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809" y="4328283"/>
            <a:ext cx="788416" cy="1052577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2AC0C02E-2A0F-4288-98E6-0BA987FB7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4306003"/>
            <a:ext cx="791244" cy="1117789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4676CCB5-F096-4273-9BC2-3D80900EC6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341" y="4314153"/>
            <a:ext cx="796482" cy="1115075"/>
          </a:xfrm>
          <a:prstGeom prst="rect">
            <a:avLst/>
          </a:prstGeom>
        </p:spPr>
      </p:pic>
      <p:sp>
        <p:nvSpPr>
          <p:cNvPr id="38" name="箭號: 向右 37">
            <a:extLst>
              <a:ext uri="{FF2B5EF4-FFF2-40B4-BE49-F238E27FC236}">
                <a16:creationId xmlns:a16="http://schemas.microsoft.com/office/drawing/2014/main" id="{96890BFC-18B6-46A8-81EE-F1FBF4B98E26}"/>
              </a:ext>
            </a:extLst>
          </p:cNvPr>
          <p:cNvSpPr/>
          <p:nvPr/>
        </p:nvSpPr>
        <p:spPr>
          <a:xfrm>
            <a:off x="4603424" y="4738526"/>
            <a:ext cx="488271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箭號: 向右 38">
            <a:extLst>
              <a:ext uri="{FF2B5EF4-FFF2-40B4-BE49-F238E27FC236}">
                <a16:creationId xmlns:a16="http://schemas.microsoft.com/office/drawing/2014/main" id="{3597CDCE-F404-4BF7-A851-6069C5BE1414}"/>
              </a:ext>
            </a:extLst>
          </p:cNvPr>
          <p:cNvSpPr/>
          <p:nvPr/>
        </p:nvSpPr>
        <p:spPr>
          <a:xfrm>
            <a:off x="5957723" y="4738526"/>
            <a:ext cx="488271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箭號: 向右 39">
            <a:extLst>
              <a:ext uri="{FF2B5EF4-FFF2-40B4-BE49-F238E27FC236}">
                <a16:creationId xmlns:a16="http://schemas.microsoft.com/office/drawing/2014/main" id="{7E2D166A-932A-42CE-AD9F-D1D81C95EAD6}"/>
              </a:ext>
            </a:extLst>
          </p:cNvPr>
          <p:cNvSpPr/>
          <p:nvPr/>
        </p:nvSpPr>
        <p:spPr>
          <a:xfrm>
            <a:off x="7334321" y="4708173"/>
            <a:ext cx="488271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箭號: 向右 40">
            <a:extLst>
              <a:ext uri="{FF2B5EF4-FFF2-40B4-BE49-F238E27FC236}">
                <a16:creationId xmlns:a16="http://schemas.microsoft.com/office/drawing/2014/main" id="{2EE772D8-23A4-429F-B884-46C15E75F249}"/>
              </a:ext>
            </a:extLst>
          </p:cNvPr>
          <p:cNvSpPr/>
          <p:nvPr/>
        </p:nvSpPr>
        <p:spPr>
          <a:xfrm>
            <a:off x="8701982" y="4708173"/>
            <a:ext cx="488271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4259EF5F-E5DA-495E-8D27-6D85DC916F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1669" y="4287984"/>
            <a:ext cx="856570" cy="1220680"/>
          </a:xfrm>
          <a:prstGeom prst="rect">
            <a:avLst/>
          </a:prstGeom>
        </p:spPr>
      </p:pic>
      <p:sp>
        <p:nvSpPr>
          <p:cNvPr id="43" name="箭號: 向右 42">
            <a:extLst>
              <a:ext uri="{FF2B5EF4-FFF2-40B4-BE49-F238E27FC236}">
                <a16:creationId xmlns:a16="http://schemas.microsoft.com/office/drawing/2014/main" id="{430AFE53-8086-4FA5-AE45-AA6EB8E9E68A}"/>
              </a:ext>
            </a:extLst>
          </p:cNvPr>
          <p:cNvSpPr/>
          <p:nvPr/>
        </p:nvSpPr>
        <p:spPr>
          <a:xfrm>
            <a:off x="10102697" y="4708173"/>
            <a:ext cx="488271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4" name="圖形 43" descr="問號 以實心填滿">
            <a:extLst>
              <a:ext uri="{FF2B5EF4-FFF2-40B4-BE49-F238E27FC236}">
                <a16:creationId xmlns:a16="http://schemas.microsoft.com/office/drawing/2014/main" id="{1AA58EAC-DD57-4AC6-A71E-34A0CA80F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94159" y="4384138"/>
            <a:ext cx="914400" cy="914400"/>
          </a:xfrm>
          <a:prstGeom prst="rect">
            <a:avLst/>
          </a:prstGeom>
        </p:spPr>
      </p:pic>
      <p:sp>
        <p:nvSpPr>
          <p:cNvPr id="45" name="右大括弧 44">
            <a:extLst>
              <a:ext uri="{FF2B5EF4-FFF2-40B4-BE49-F238E27FC236}">
                <a16:creationId xmlns:a16="http://schemas.microsoft.com/office/drawing/2014/main" id="{29B453FA-A08A-4F50-8240-733077CA6149}"/>
              </a:ext>
            </a:extLst>
          </p:cNvPr>
          <p:cNvSpPr/>
          <p:nvPr/>
        </p:nvSpPr>
        <p:spPr>
          <a:xfrm rot="5400000">
            <a:off x="3931359" y="2683711"/>
            <a:ext cx="530386" cy="61985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D0D9CFCA-CDF1-470D-8348-89F0DA0B02CB}"/>
              </a:ext>
            </a:extLst>
          </p:cNvPr>
          <p:cNvSpPr txBox="1"/>
          <p:nvPr/>
        </p:nvSpPr>
        <p:spPr>
          <a:xfrm>
            <a:off x="3764638" y="5910918"/>
            <a:ext cx="221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Book</a:t>
            </a:r>
          </a:p>
        </p:txBody>
      </p:sp>
      <p:sp>
        <p:nvSpPr>
          <p:cNvPr id="47" name="右大括弧 46">
            <a:extLst>
              <a:ext uri="{FF2B5EF4-FFF2-40B4-BE49-F238E27FC236}">
                <a16:creationId xmlns:a16="http://schemas.microsoft.com/office/drawing/2014/main" id="{E40EAD53-07F1-4E0F-8BF3-769B1EBC5ED5}"/>
              </a:ext>
            </a:extLst>
          </p:cNvPr>
          <p:cNvSpPr/>
          <p:nvPr/>
        </p:nvSpPr>
        <p:spPr>
          <a:xfrm rot="5400000">
            <a:off x="8694258" y="4717810"/>
            <a:ext cx="530386" cy="228649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B36646D3-D8C8-4B2C-8D77-3A4F444DD45B}"/>
              </a:ext>
            </a:extLst>
          </p:cNvPr>
          <p:cNvSpPr txBox="1"/>
          <p:nvPr/>
        </p:nvSpPr>
        <p:spPr>
          <a:xfrm>
            <a:off x="8403659" y="5915165"/>
            <a:ext cx="221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Movie</a:t>
            </a:r>
          </a:p>
        </p:txBody>
      </p:sp>
      <p:pic>
        <p:nvPicPr>
          <p:cNvPr id="49" name="圖片 48">
            <a:extLst>
              <a:ext uri="{FF2B5EF4-FFF2-40B4-BE49-F238E27FC236}">
                <a16:creationId xmlns:a16="http://schemas.microsoft.com/office/drawing/2014/main" id="{137C91BC-8214-4FCF-A63F-35AFC51613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7432" y="4306003"/>
            <a:ext cx="862159" cy="12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5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Knowledge Distillation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5</a:t>
            </a:fld>
            <a:endParaRPr lang="zh-TW" altLang="en-US" dirty="0"/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ECB46F7C-467C-4FD5-9D37-5547007E7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5" b="1456"/>
          <a:stretch/>
        </p:blipFill>
        <p:spPr>
          <a:xfrm>
            <a:off x="4876799" y="1845734"/>
            <a:ext cx="6105077" cy="4488625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D3ABF24B-B5CE-4EAD-A776-4F9A9C3878F9}"/>
              </a:ext>
            </a:extLst>
          </p:cNvPr>
          <p:cNvSpPr/>
          <p:nvPr/>
        </p:nvSpPr>
        <p:spPr>
          <a:xfrm>
            <a:off x="3307976" y="5151428"/>
            <a:ext cx="2465294" cy="1013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B8A168CA-A8E2-4DB2-93A3-70C9692FE520}"/>
              </a:ext>
            </a:extLst>
          </p:cNvPr>
          <p:cNvSpPr/>
          <p:nvPr/>
        </p:nvSpPr>
        <p:spPr>
          <a:xfrm>
            <a:off x="7929337" y="1845733"/>
            <a:ext cx="3283146" cy="448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26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127C95C0-9572-4965-8830-1E2C1344E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40" y="1823133"/>
            <a:ext cx="9587753" cy="438427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Method--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TiMiRec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7DBEB6A-F64B-403B-A447-CA87949C5C5C}"/>
              </a:ext>
            </a:extLst>
          </p:cNvPr>
          <p:cNvSpPr txBox="1"/>
          <p:nvPr/>
        </p:nvSpPr>
        <p:spPr>
          <a:xfrm>
            <a:off x="10108734" y="2315361"/>
            <a:ext cx="1140292" cy="1644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F4204C8-684A-4E47-808D-1204B7E6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6</a:t>
            </a:fld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D72CA5D-FC0F-4994-95F2-56184C5563D1}"/>
              </a:ext>
            </a:extLst>
          </p:cNvPr>
          <p:cNvSpPr txBox="1"/>
          <p:nvPr/>
        </p:nvSpPr>
        <p:spPr>
          <a:xfrm>
            <a:off x="2182011" y="6392295"/>
            <a:ext cx="895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Target-interest distillation framework for Multi-interest Recommendation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455ECD7-EEA9-4F23-85AB-0932883F7061}"/>
              </a:ext>
            </a:extLst>
          </p:cNvPr>
          <p:cNvSpPr/>
          <p:nvPr/>
        </p:nvSpPr>
        <p:spPr>
          <a:xfrm>
            <a:off x="5755341" y="2848607"/>
            <a:ext cx="5307106" cy="339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E512BA48-6377-4E53-8A13-D984DF129AAD}"/>
              </a:ext>
            </a:extLst>
          </p:cNvPr>
          <p:cNvSpPr/>
          <p:nvPr/>
        </p:nvSpPr>
        <p:spPr>
          <a:xfrm>
            <a:off x="2182011" y="2725525"/>
            <a:ext cx="3752624" cy="17120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24DD6DB5-3A96-4870-8319-F81B10C3EC43}"/>
              </a:ext>
            </a:extLst>
          </p:cNvPr>
          <p:cNvSpPr/>
          <p:nvPr/>
        </p:nvSpPr>
        <p:spPr>
          <a:xfrm>
            <a:off x="2238371" y="4545904"/>
            <a:ext cx="3516970" cy="16615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42AB3FF2-D472-40E0-A37D-F84D06D97F2E}"/>
              </a:ext>
            </a:extLst>
          </p:cNvPr>
          <p:cNvSpPr/>
          <p:nvPr/>
        </p:nvSpPr>
        <p:spPr>
          <a:xfrm>
            <a:off x="3848768" y="1822027"/>
            <a:ext cx="4183607" cy="10265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E8613B74-A315-4749-AADB-329BCA6B1B64}"/>
              </a:ext>
            </a:extLst>
          </p:cNvPr>
          <p:cNvSpPr/>
          <p:nvPr/>
        </p:nvSpPr>
        <p:spPr>
          <a:xfrm>
            <a:off x="5818094" y="2956981"/>
            <a:ext cx="4953000" cy="31659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94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6" grpId="0" animBg="1"/>
      <p:bldP spid="6" grpId="1" animBg="1"/>
      <p:bldP spid="9" grpId="0" animBg="1"/>
      <p:bldP spid="9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771787" y="1845734"/>
            <a:ext cx="10637241" cy="4429231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10637241" cy="412586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Multi-Interest Extractor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attention based</a:t>
                </a:r>
                <a:endParaRPr lang="es-ES" altLang="zh-TW" sz="2200" dirty="0">
                  <a:solidFill>
                    <a:schemeClr val="tx1"/>
                  </a:solidFill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s-E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item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altLang="zh-TW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(length 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𝑛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  -&gt; embeddings H 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m:rPr>
                            <m:nor/>
                          </m:rPr>
                          <a:rPr lang="en-US" altLang="zh-TW" sz="220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b="0" dirty="0">
                    <a:solidFill>
                      <a:schemeClr val="tx1"/>
                    </a:solidFill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   ,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× </m:t>
                        </m:r>
                        <m: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𝐷</m:t>
                        </m:r>
                      </m:sup>
                    </m:sSubSup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× </m:t>
                        </m:r>
                        <m: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𝐾</m:t>
                        </m:r>
                      </m:sup>
                    </m:sSubSup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TW" sz="2200" i="1" dirty="0">
                  <a:solidFill>
                    <a:schemeClr val="tx1"/>
                  </a:solidFill>
                  <a:latin typeface="Cambria Math" panose="020405030504060302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multi-interest embeddings                          ,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10637241" cy="4125861"/>
              </a:xfrm>
              <a:blipFill>
                <a:blip r:embed="rId2"/>
                <a:stretch>
                  <a:fillRect l="-16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7</a:t>
            </a:fld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6B56ADC-A6EF-4E9A-874A-4B7E108D68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1391"/>
          <a:stretch/>
        </p:blipFill>
        <p:spPr>
          <a:xfrm>
            <a:off x="7112622" y="4222375"/>
            <a:ext cx="3543546" cy="528919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F651D9A1-9514-4DCF-9AC7-96A36522A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333" y="1811012"/>
            <a:ext cx="3168248" cy="2357176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7FB9587-3E9B-46E7-A4A6-ED69A0A16C67}"/>
              </a:ext>
            </a:extLst>
          </p:cNvPr>
          <p:cNvSpPr/>
          <p:nvPr/>
        </p:nvSpPr>
        <p:spPr>
          <a:xfrm>
            <a:off x="9520518" y="3002074"/>
            <a:ext cx="2420470" cy="1111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56B3C0-1748-4CC2-B37D-83FD296AEE21}"/>
              </a:ext>
            </a:extLst>
          </p:cNvPr>
          <p:cNvSpPr/>
          <p:nvPr/>
        </p:nvSpPr>
        <p:spPr>
          <a:xfrm>
            <a:off x="10637346" y="2568787"/>
            <a:ext cx="1210235" cy="1720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93DEC46-BD48-44E2-852F-41F9533270F8}"/>
              </a:ext>
            </a:extLst>
          </p:cNvPr>
          <p:cNvSpPr/>
          <p:nvPr/>
        </p:nvSpPr>
        <p:spPr>
          <a:xfrm>
            <a:off x="10489602" y="1781773"/>
            <a:ext cx="1451386" cy="191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83CB2B6-A8C4-4EE8-B8AE-2BA5389D65B7}"/>
              </a:ext>
            </a:extLst>
          </p:cNvPr>
          <p:cNvSpPr/>
          <p:nvPr/>
        </p:nvSpPr>
        <p:spPr>
          <a:xfrm>
            <a:off x="11677251" y="2501622"/>
            <a:ext cx="245807" cy="191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E7198C4-97B1-46CE-9B0C-6EEB03BB9D25}"/>
              </a:ext>
            </a:extLst>
          </p:cNvPr>
          <p:cNvSpPr/>
          <p:nvPr/>
        </p:nvSpPr>
        <p:spPr>
          <a:xfrm>
            <a:off x="11744487" y="2369055"/>
            <a:ext cx="245807" cy="191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E9E023B7-C3C4-4960-BD71-42B0A1018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832" y="3629510"/>
            <a:ext cx="3527913" cy="592865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1387B2A7-33BE-4F55-9863-0D03121F0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4792" y="4360769"/>
            <a:ext cx="14859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777379" y="1895039"/>
            <a:ext cx="10637241" cy="4403941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039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Target-Interest Predictor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s-E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item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altLang="zh-TW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(length 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𝑛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  -&gt; embeddings H’∈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m:rPr>
                            <m:nor/>
                          </m:rPr>
                          <a:rPr lang="en-US" altLang="zh-TW" sz="220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                                , representation</a:t>
                </a:r>
                <a14:m>
                  <m:oMath xmlns:m="http://schemas.openxmlformats.org/officeDocument/2006/math">
                    <m:r>
                      <a:rPr lang="en-US" altLang="zh-TW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predicted interest distribution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𝑞</m:t>
                        </m:r>
                      </m:sup>
                    </m:sSubSup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𝐾</m:t>
                        </m:r>
                      </m:sup>
                    </m:sSup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(2-layer projection MLP head)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03941"/>
              </a:xfrm>
              <a:blipFill>
                <a:blip r:embed="rId2"/>
                <a:stretch>
                  <a:fillRect l="-16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9712F0-1393-4737-800C-0541520C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8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A50CE80-2066-4C60-A240-7CD4FCE79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275" y="3298465"/>
            <a:ext cx="3170195" cy="235935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1287E01-3DE5-4CEB-9D9A-CC10A0D3F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653" y="3159478"/>
            <a:ext cx="2209800" cy="39052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68DAFF0-A56A-4D9A-9FFA-84AC7AA977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72"/>
          <a:stretch/>
        </p:blipFill>
        <p:spPr>
          <a:xfrm>
            <a:off x="1548653" y="4375808"/>
            <a:ext cx="4421841" cy="438634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36DB11FA-B262-4981-B84B-ED00F2082541}"/>
              </a:ext>
            </a:extLst>
          </p:cNvPr>
          <p:cNvSpPr/>
          <p:nvPr/>
        </p:nvSpPr>
        <p:spPr>
          <a:xfrm>
            <a:off x="9900458" y="3091721"/>
            <a:ext cx="2291542" cy="1982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ECAAF75-994E-47C6-8F16-439FBC55A932}"/>
              </a:ext>
            </a:extLst>
          </p:cNvPr>
          <p:cNvSpPr/>
          <p:nvPr/>
        </p:nvSpPr>
        <p:spPr>
          <a:xfrm>
            <a:off x="9143411" y="3074136"/>
            <a:ext cx="2291542" cy="1982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0DE62F0-C5FB-4951-AB5D-DAE97C184EF1}"/>
              </a:ext>
            </a:extLst>
          </p:cNvPr>
          <p:cNvSpPr/>
          <p:nvPr/>
        </p:nvSpPr>
        <p:spPr>
          <a:xfrm>
            <a:off x="10424402" y="4957228"/>
            <a:ext cx="1030883" cy="394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93EE646-9F14-4B54-9275-29B7A061F277}"/>
              </a:ext>
            </a:extLst>
          </p:cNvPr>
          <p:cNvSpPr/>
          <p:nvPr/>
        </p:nvSpPr>
        <p:spPr>
          <a:xfrm>
            <a:off x="8263461" y="3298465"/>
            <a:ext cx="1030883" cy="128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0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771786" y="1896603"/>
            <a:ext cx="10637241" cy="4403940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Loss function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multi-interest extractor                                              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user representation </a:t>
            </a: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4F6FC6F-288B-4D5B-93AF-28128A13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9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4DF166C-84CC-4C81-9925-6548F0AD8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181" y="3007929"/>
            <a:ext cx="3743660" cy="58578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A92C50B-F64E-4636-B412-261B2D646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888" y="3593718"/>
            <a:ext cx="2438400" cy="34290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FAF297DE-ED9B-4C7E-A23A-8BDD63761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187" y="4044991"/>
            <a:ext cx="1765219" cy="45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92939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24138</TotalTime>
  <Words>293</Words>
  <Application>Microsoft Office PowerPoint</Application>
  <PresentationFormat>寬螢幕</PresentationFormat>
  <Paragraphs>100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微軟正黑體</vt:lpstr>
      <vt:lpstr>Calibri</vt:lpstr>
      <vt:lpstr>Calibri Light</vt:lpstr>
      <vt:lpstr>Cambria Math</vt:lpstr>
      <vt:lpstr>Times New Roman</vt:lpstr>
      <vt:lpstr>Wingdings</vt:lpstr>
      <vt:lpstr>回顧</vt:lpstr>
      <vt:lpstr>Target Interest Distillation for Multi-Interest Recommendation</vt:lpstr>
      <vt:lpstr>Outline</vt:lpstr>
      <vt:lpstr>Introduction</vt:lpstr>
      <vt:lpstr>Introduction</vt:lpstr>
      <vt:lpstr>Introduction</vt:lpstr>
      <vt:lpstr>Method--TiMiRec</vt:lpstr>
      <vt:lpstr>Method</vt:lpstr>
      <vt:lpstr>Method</vt:lpstr>
      <vt:lpstr>Method</vt:lpstr>
      <vt:lpstr>Method</vt:lpstr>
      <vt:lpstr>Method</vt:lpstr>
      <vt:lpstr>Method</vt:lpstr>
      <vt:lpstr>Experiment</vt:lpstr>
      <vt:lpstr>Experiment</vt:lpstr>
      <vt:lpstr>Experiment</vt:lpstr>
      <vt:lpstr>Experiment</vt:lpstr>
      <vt:lpstr>Experiment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youn</dc:creator>
  <cp:lastModifiedBy>KDD</cp:lastModifiedBy>
  <cp:revision>127</cp:revision>
  <dcterms:created xsi:type="dcterms:W3CDTF">2023-03-18T19:54:23Z</dcterms:created>
  <dcterms:modified xsi:type="dcterms:W3CDTF">2023-06-28T04:21:50Z</dcterms:modified>
</cp:coreProperties>
</file>